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  <p:sldMasterId id="2147483667" r:id="rId19"/>
    <p:sldMasterId id="2147483668" r:id="rId20"/>
  </p:sldMasterIdLst>
  <p:sldIdLst>
    <p:sldId id="268" r:id="rId21"/>
    <p:sldId id="264" r:id="rId22"/>
    <p:sldId id="282" r:id="rId23"/>
    <p:sldId id="261" r:id="rId24"/>
    <p:sldId id="258" r:id="rId25"/>
    <p:sldId id="259" r:id="rId26"/>
    <p:sldId id="265" r:id="rId27"/>
    <p:sldId id="267" r:id="rId28"/>
    <p:sldId id="257" r:id="rId29"/>
    <p:sldId id="260" r:id="rId30"/>
    <p:sldId id="262" r:id="rId31"/>
    <p:sldId id="263" r:id="rId32"/>
    <p:sldId id="283" r:id="rId33"/>
    <p:sldId id="266" r:id="rId34"/>
    <p:sldId id="316" r:id="rId35"/>
    <p:sldId id="274" r:id="rId36"/>
    <p:sldId id="284" r:id="rId37"/>
    <p:sldId id="312" r:id="rId38"/>
    <p:sldId id="309" r:id="rId39"/>
    <p:sldId id="319" r:id="rId40"/>
    <p:sldId id="320" r:id="rId41"/>
    <p:sldId id="321" r:id="rId42"/>
    <p:sldId id="315" r:id="rId43"/>
    <p:sldId id="313" r:id="rId44"/>
    <p:sldId id="299" r:id="rId45"/>
    <p:sldId id="277" r:id="rId46"/>
    <p:sldId id="278" r:id="rId47"/>
    <p:sldId id="279" r:id="rId48"/>
    <p:sldId id="285" r:id="rId49"/>
    <p:sldId id="317" r:id="rId50"/>
    <p:sldId id="286" r:id="rId51"/>
    <p:sldId id="280" r:id="rId52"/>
    <p:sldId id="281" r:id="rId53"/>
    <p:sldId id="287" r:id="rId54"/>
    <p:sldId id="288" r:id="rId55"/>
    <p:sldId id="289" r:id="rId56"/>
    <p:sldId id="318" r:id="rId57"/>
    <p:sldId id="291" r:id="rId58"/>
    <p:sldId id="292" r:id="rId59"/>
    <p:sldId id="293" r:id="rId60"/>
    <p:sldId id="310" r:id="rId61"/>
    <p:sldId id="294" r:id="rId62"/>
    <p:sldId id="304" r:id="rId63"/>
    <p:sldId id="269" r:id="rId64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ヒラギノ角ゴ ProN W3" charset="0"/>
        <a:cs typeface="ヒラギノ角ゴ ProN W3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456" y="-10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43.xml"/><Relationship Id="rId64" Type="http://schemas.openxmlformats.org/officeDocument/2006/relationships/slide" Target="slides/slide44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slide" Target="slides/slide34.xml"/><Relationship Id="rId55" Type="http://schemas.openxmlformats.org/officeDocument/2006/relationships/slide" Target="slides/slide35.xml"/><Relationship Id="rId56" Type="http://schemas.openxmlformats.org/officeDocument/2006/relationships/slide" Target="slides/slide36.xml"/><Relationship Id="rId57" Type="http://schemas.openxmlformats.org/officeDocument/2006/relationships/slide" Target="slides/slide37.xml"/><Relationship Id="rId58" Type="http://schemas.openxmlformats.org/officeDocument/2006/relationships/slide" Target="slides/slide38.xml"/><Relationship Id="rId59" Type="http://schemas.openxmlformats.org/officeDocument/2006/relationships/slide" Target="slides/slide3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60" Type="http://schemas.openxmlformats.org/officeDocument/2006/relationships/slide" Target="slides/slide40.xml"/><Relationship Id="rId61" Type="http://schemas.openxmlformats.org/officeDocument/2006/relationships/slide" Target="slides/slide41.xml"/><Relationship Id="rId62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172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874719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7025"/>
      </p:ext>
    </p:extLst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202202"/>
      </p:ext>
    </p:extLst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3431779"/>
      </p:ext>
    </p:extLst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40346"/>
      </p:ext>
    </p:extLst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17434"/>
      </p:ext>
    </p:extLst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05723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446338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669265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088782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7992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9100" y="2368550"/>
            <a:ext cx="2806700" cy="4349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2368550"/>
            <a:ext cx="8267700" cy="4349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85313"/>
      </p:ext>
    </p:extLst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986229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471263"/>
      </p:ext>
    </p:extLst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31098"/>
      </p:ext>
    </p:extLst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0210060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1336"/>
      </p:ext>
    </p:extLst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34284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70575"/>
      </p:ext>
    </p:extLst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977323"/>
      </p:ext>
    </p:extLst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447690"/>
      </p:ext>
    </p:extLst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8142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9918-E7E9-4C5B-AFEB-0A75F2CFB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4976"/>
      </p:ext>
    </p:extLst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549885"/>
      </p:ext>
    </p:extLst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94655"/>
      </p:ext>
    </p:extLst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090454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009281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981427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294480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130993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414664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861693"/>
      </p:ext>
    </p:extLst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800263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954E3-95DA-4EE7-AE67-44037C8933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4315"/>
      </p:ext>
    </p:extLst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5534980"/>
      </p:ext>
    </p:extLst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17637"/>
      </p:ext>
    </p:extLst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98567"/>
      </p:ext>
    </p:extLst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1883"/>
      </p:ext>
    </p:extLst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930688"/>
      </p:ext>
    </p:extLst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190151"/>
      </p:ext>
    </p:extLst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66070"/>
      </p:ext>
    </p:extLst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6875"/>
      </p:ext>
    </p:extLst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917352"/>
      </p:ext>
    </p:extLst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25659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CB6F2-ABA6-45D2-9844-9EA1662D4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9836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7581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879157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73542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985596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557010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8631"/>
      </p:ext>
    </p:extLst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059582"/>
      </p:ext>
    </p:extLst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468151"/>
      </p:ext>
    </p:extLst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10122"/>
      </p:ext>
    </p:extLst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12252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7C2A7-B557-49EE-A35D-F452564BD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3099"/>
      </p:ext>
    </p:extLst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82780"/>
      </p:ext>
    </p:extLst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937423"/>
      </p:ext>
    </p:extLst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577738"/>
      </p:ext>
    </p:extLst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32264"/>
      </p:ext>
    </p:extLst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761201"/>
      </p:ext>
    </p:extLst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37149"/>
      </p:ext>
    </p:extLst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37549"/>
      </p:ext>
    </p:extLst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178351"/>
      </p:ext>
    </p:extLst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23640"/>
      </p:ext>
    </p:extLst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92791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ECFCD-F405-4571-A825-D480DF6AD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9473"/>
      </p:ext>
    </p:extLst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499839"/>
      </p:ext>
    </p:extLst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28237"/>
      </p:ext>
    </p:extLst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018984"/>
      </p:ext>
    </p:extLst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995696"/>
      </p:ext>
    </p:extLst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635891"/>
      </p:ext>
    </p:extLst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607366"/>
      </p:ext>
    </p:extLst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52023"/>
      </p:ext>
    </p:extLst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399261"/>
      </p:ext>
    </p:extLst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23424"/>
      </p:ext>
    </p:extLst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876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DAFD4-8C47-42FA-A175-17A78D6A9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8259"/>
      </p:ext>
    </p:extLst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14029"/>
      </p:ext>
    </p:extLst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28016"/>
      </p:ext>
    </p:extLst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016990"/>
      </p:ext>
    </p:extLst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690803"/>
      </p:ext>
    </p:extLst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262825"/>
      </p:ext>
    </p:extLst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42740"/>
      </p:ext>
    </p:extLst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386239"/>
      </p:ext>
    </p:extLst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136734"/>
      </p:ext>
    </p:extLst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299458"/>
      </p:ext>
    </p:extLst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64015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20BDE-0044-47FF-9C56-5381D7250A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53"/>
      </p:ext>
    </p:extLst>
  </p:cSld>
  <p:clrMapOvr>
    <a:masterClrMapping/>
  </p:clrMapOvr>
  <p:transition xmlns:p14="http://schemas.microsoft.com/office/powerpoint/2010/main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77063"/>
      </p:ext>
    </p:extLst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911100"/>
      </p:ext>
    </p:extLst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55603"/>
      </p:ext>
    </p:extLst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9636"/>
      </p:ext>
    </p:extLst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692911"/>
      </p:ext>
    </p:extLst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2512473"/>
      </p:ext>
    </p:extLst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75108"/>
      </p:ext>
    </p:extLst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447474"/>
      </p:ext>
    </p:extLst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57229"/>
      </p:ext>
    </p:extLst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04343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4D88C-A690-424B-A59A-E4FF428C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4133"/>
      </p:ext>
    </p:extLst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430782"/>
      </p:ext>
    </p:extLst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270951"/>
      </p:ext>
    </p:extLst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1246"/>
      </p:ext>
    </p:extLst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420658"/>
      </p:ext>
    </p:extLst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008788"/>
      </p:ext>
    </p:extLst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342480"/>
      </p:ext>
    </p:extLst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293699"/>
      </p:ext>
    </p:extLst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61132"/>
      </p:ext>
    </p:extLst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2276475"/>
            <a:ext cx="296545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276475"/>
            <a:ext cx="87439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98376"/>
      </p:ext>
    </p:extLst>
  </p:cSld>
  <p:clrMapOvr>
    <a:masterClrMapping/>
  </p:clrMapOvr>
  <p:transition xmlns:p14="http://schemas.microsoft.com/office/powerpoint/2010/main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16525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6735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73889-DBF9-4854-A9B6-F02271589A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3231"/>
      </p:ext>
    </p:extLst>
  </p:cSld>
  <p:clrMapOvr>
    <a:masterClrMapping/>
  </p:clrMapOvr>
  <p:transition xmlns:p14="http://schemas.microsoft.com/office/powerpoint/2010/main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4185"/>
      </p:ext>
    </p:extLst>
  </p:cSld>
  <p:clrMapOvr>
    <a:masterClrMapping/>
  </p:clrMapOvr>
  <p:transition xmlns:p14="http://schemas.microsoft.com/office/powerpoint/2010/main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488115"/>
      </p:ext>
    </p:extLst>
  </p:cSld>
  <p:clrMapOvr>
    <a:masterClrMapping/>
  </p:clrMapOvr>
  <p:transition xmlns:p14="http://schemas.microsoft.com/office/powerpoint/2010/main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24967"/>
      </p:ext>
    </p:extLst>
  </p:cSld>
  <p:clrMapOvr>
    <a:masterClrMapping/>
  </p:clrMapOvr>
  <p:transition xmlns:p14="http://schemas.microsoft.com/office/powerpoint/2010/main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98501"/>
      </p:ext>
    </p:extLst>
  </p:cSld>
  <p:clrMapOvr>
    <a:masterClrMapping/>
  </p:clrMapOvr>
  <p:transition xmlns:p14="http://schemas.microsoft.com/office/powerpoint/2010/main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90613"/>
      </p:ext>
    </p:extLst>
  </p:cSld>
  <p:clrMapOvr>
    <a:masterClrMapping/>
  </p:clrMapOvr>
  <p:transition xmlns:p14="http://schemas.microsoft.com/office/powerpoint/2010/main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84062"/>
      </p:ext>
    </p:extLst>
  </p:cSld>
  <p:clrMapOvr>
    <a:masterClrMapping/>
  </p:clrMapOvr>
  <p:transition xmlns:p14="http://schemas.microsoft.com/office/powerpoint/2010/main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3222"/>
      </p:ext>
    </p:extLst>
  </p:cSld>
  <p:clrMapOvr>
    <a:masterClrMapping/>
  </p:clrMapOvr>
  <p:transition xmlns:p14="http://schemas.microsoft.com/office/powerpoint/2010/main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426759"/>
      </p:ext>
    </p:extLst>
  </p:cSld>
  <p:clrMapOvr>
    <a:masterClrMapping/>
  </p:clrMapOvr>
  <p:transition xmlns:p14="http://schemas.microsoft.com/office/powerpoint/2010/main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1358"/>
      </p:ext>
    </p:extLst>
  </p:cSld>
  <p:clrMapOvr>
    <a:masterClrMapping/>
  </p:clrMapOvr>
  <p:transition xmlns:p14="http://schemas.microsoft.com/office/powerpoint/2010/main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6480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61880-D6B4-440E-8B26-2052C4892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80920"/>
      </p:ext>
    </p:extLst>
  </p:cSld>
  <p:clrMapOvr>
    <a:masterClrMapping/>
  </p:clrMapOvr>
  <p:transition xmlns:p14="http://schemas.microsoft.com/office/powerpoint/2010/main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6683"/>
      </p:ext>
    </p:extLst>
  </p:cSld>
  <p:clrMapOvr>
    <a:masterClrMapping/>
  </p:clrMapOvr>
  <p:transition xmlns:p14="http://schemas.microsoft.com/office/powerpoint/2010/main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1042"/>
      </p:ext>
    </p:extLst>
  </p:cSld>
  <p:clrMapOvr>
    <a:masterClrMapping/>
  </p:clrMapOvr>
  <p:transition xmlns:p14="http://schemas.microsoft.com/office/powerpoint/2010/main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978842"/>
      </p:ext>
    </p:extLst>
  </p:cSld>
  <p:clrMapOvr>
    <a:masterClrMapping/>
  </p:clrMapOvr>
  <p:transition xmlns:p14="http://schemas.microsoft.com/office/powerpoint/2010/main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357300"/>
      </p:ext>
    </p:extLst>
  </p:cSld>
  <p:clrMapOvr>
    <a:masterClrMapping/>
  </p:clrMapOvr>
  <p:transition xmlns:p14="http://schemas.microsoft.com/office/powerpoint/2010/main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78865"/>
      </p:ext>
    </p:extLst>
  </p:cSld>
  <p:clrMapOvr>
    <a:masterClrMapping/>
  </p:clrMapOvr>
  <p:transition xmlns:p14="http://schemas.microsoft.com/office/powerpoint/2010/main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14883"/>
      </p:ext>
    </p:extLst>
  </p:cSld>
  <p:clrMapOvr>
    <a:masterClrMapping/>
  </p:clrMapOvr>
  <p:transition xmlns:p14="http://schemas.microsoft.com/office/powerpoint/2010/main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348444"/>
      </p:ext>
    </p:extLst>
  </p:cSld>
  <p:clrMapOvr>
    <a:masterClrMapping/>
  </p:clrMapOvr>
  <p:transition xmlns:p14="http://schemas.microsoft.com/office/powerpoint/2010/main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171541"/>
      </p:ext>
    </p:extLst>
  </p:cSld>
  <p:clrMapOvr>
    <a:masterClrMapping/>
  </p:clrMapOvr>
  <p:transition xmlns:p14="http://schemas.microsoft.com/office/powerpoint/2010/main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63657"/>
      </p:ext>
    </p:extLst>
  </p:cSld>
  <p:clrMapOvr>
    <a:masterClrMapping/>
  </p:clrMapOvr>
  <p:transition xmlns:p14="http://schemas.microsoft.com/office/powerpoint/2010/main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42011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A744D-078C-456A-8397-73F8101E0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7013"/>
      </p:ext>
    </p:extLst>
  </p:cSld>
  <p:clrMapOvr>
    <a:masterClrMapping/>
  </p:clrMapOvr>
  <p:transition xmlns:p14="http://schemas.microsoft.com/office/powerpoint/2010/main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95233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7262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634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764333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598702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549290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84281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381077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54042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545415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22539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539058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32894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3620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869135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90806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28162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43057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9689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745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2900" y="4737100"/>
            <a:ext cx="2813050" cy="198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36047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6189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346261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778602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98850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172015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981934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211885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2771229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980544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31890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58134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825584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0608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242663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310026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68449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522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87818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00606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52632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001118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1349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684692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95958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51421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803503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4124541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25655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887502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77845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264720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323518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74920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11121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818020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80035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61497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523084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851179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85704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274175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226243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93667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481168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304516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175364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52350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131382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733016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71653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056730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944528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597243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08288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43644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97809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209852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515785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57163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811603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881030"/>
      </p:ext>
    </p:extLst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37202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65873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38751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4849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hyperlink" Target="http://www.wit.ie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hyperlink" Target="http://creativecommons.org/licenses/by-nc/3.0/" TargetMode="Externa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2368550"/>
            <a:ext cx="11226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title style</a:t>
            </a:r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908050" y="4365625"/>
            <a:ext cx="11220450" cy="0"/>
          </a:xfrm>
          <a:prstGeom prst="line">
            <a:avLst/>
          </a:prstGeom>
          <a:noFill/>
          <a:ln w="12700">
            <a:solidFill>
              <a:srgbClr val="7E7E7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7450" y="4737100"/>
            <a:ext cx="57785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31" name="Rectangle 6"/>
          <p:cNvSpPr>
            <a:spLocks/>
          </p:cNvSpPr>
          <p:nvPr/>
        </p:nvSpPr>
        <p:spPr bwMode="auto">
          <a:xfrm>
            <a:off x="676275" y="4584700"/>
            <a:ext cx="2676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charset="0"/>
                <a:ea typeface="ヒラギノ角ゴ ProN W3" charset="0"/>
                <a:cs typeface="ヒラギノ角ゴ ProN W3" charset="0"/>
                <a:sym typeface="Helvetica Neue Light" charset="0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Produced </a:t>
            </a:r>
          </a:p>
          <a:p>
            <a:pPr algn="r" eaLnBrk="1" hangingPunct="1">
              <a:lnSpc>
                <a:spcPct val="80000"/>
              </a:lnSpc>
              <a:defRPr/>
            </a:pPr>
            <a:r>
              <a:rPr lang="en-US" altLang="en-US" sz="4800" smtClean="0">
                <a:solidFill>
                  <a:srgbClr val="9A9A9A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Helvetica Neue UltraLight" charset="0"/>
              </a:rPr>
              <a:t>by</a:t>
            </a:r>
          </a:p>
        </p:txBody>
      </p:sp>
      <p:grpSp>
        <p:nvGrpSpPr>
          <p:cNvPr id="1032" name="Group 10"/>
          <p:cNvGrpSpPr>
            <a:grpSpLocks/>
          </p:cNvGrpSpPr>
          <p:nvPr/>
        </p:nvGrpSpPr>
        <p:grpSpPr bwMode="auto">
          <a:xfrm>
            <a:off x="3706813" y="6616700"/>
            <a:ext cx="4610100" cy="1371600"/>
            <a:chOff x="0" y="0"/>
            <a:chExt cx="2904" cy="864"/>
          </a:xfrm>
        </p:grpSpPr>
        <p:sp>
          <p:nvSpPr>
            <p:cNvPr id="1033" name="Rectangle 7"/>
            <p:cNvSpPr>
              <a:spLocks/>
            </p:cNvSpPr>
            <p:nvPr/>
          </p:nvSpPr>
          <p:spPr bwMode="auto">
            <a:xfrm>
              <a:off x="0" y="0"/>
              <a:ext cx="2904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Department of Computing, Maths &amp; Physics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800" smtClean="0">
                  <a:solidFill>
                    <a:srgbClr val="102643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Waterford Institute of Technology</a:t>
              </a:r>
            </a:p>
          </p:txBody>
        </p:sp>
        <p:sp>
          <p:nvSpPr>
            <p:cNvPr id="1034" name="Rectangle 8"/>
            <p:cNvSpPr>
              <a:spLocks/>
            </p:cNvSpPr>
            <p:nvPr/>
          </p:nvSpPr>
          <p:spPr bwMode="auto">
            <a:xfrm>
              <a:off x="0" y="475"/>
              <a:ext cx="857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http://www.wit.ie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  <p:sp>
          <p:nvSpPr>
            <p:cNvPr id="1035" name="Rectangle 9"/>
            <p:cNvSpPr>
              <a:spLocks/>
            </p:cNvSpPr>
            <p:nvPr/>
          </p:nvSpPr>
          <p:spPr bwMode="auto">
            <a:xfrm>
              <a:off x="0" y="673"/>
              <a:ext cx="105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altLang="en-US" sz="13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5"/>
                </a:rPr>
                <a:t>http://elearning.wit.ie</a:t>
              </a:r>
              <a:endParaRPr lang="en-US" altLang="en-US" sz="13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+mj-lt"/>
          <a:ea typeface="+mj-ea"/>
          <a:cs typeface="+mj-cs"/>
          <a:sym typeface="Helvetica Neue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Helvetica Neue" charset="0"/>
          <a:ea typeface="ヒラギノ角ゴ ProN W3" charset="0"/>
          <a:cs typeface="ヒラギノ角ゴ ProN W3" charset="0"/>
          <a:sym typeface="Helvetica Neue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1267" name="Line 2"/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8" name="Line 3"/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2292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6" name="Line 3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6387" name="Line 2"/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7411" name="Line 2"/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708400"/>
            <a:ext cx="11861800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9459" name="Line 2"/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Helvetica Neue" charset="0"/>
                <a:cs typeface="Helvetica Neue" charset="0"/>
                <a:sym typeface="Helvetica Neue" charset="0"/>
              </a:defRPr>
            </a:lvl1pPr>
            <a:lvl2pPr algn="l">
              <a:defRPr sz="1200">
                <a:solidFill>
                  <a:schemeClr val="tx1"/>
                </a:solidFill>
                <a:latin typeface="+mj-lt"/>
              </a:defRPr>
            </a:lvl2pPr>
            <a:lvl3pPr algn="l">
              <a:defRPr sz="1200">
                <a:solidFill>
                  <a:schemeClr val="tx1"/>
                </a:solidFill>
                <a:latin typeface="+mj-lt"/>
              </a:defRPr>
            </a:lvl3pPr>
            <a:lvl4pPr algn="l">
              <a:defRPr sz="1200">
                <a:solidFill>
                  <a:schemeClr val="tx1"/>
                </a:solidFill>
                <a:latin typeface="+mj-lt"/>
              </a:defRPr>
            </a:lvl4pPr>
            <a:lvl5pPr algn="l">
              <a:defRPr sz="1200">
                <a:solidFill>
                  <a:schemeClr val="tx1"/>
                </a:solidFill>
                <a:latin typeface="+mj-lt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j-lt"/>
              </a:defRPr>
            </a:lvl9pPr>
          </a:lstStyle>
          <a:p>
            <a:pPr>
              <a:defRPr/>
            </a:pPr>
            <a:fld id="{2B3B4ED6-669F-48A5-8D8B-48A7B41B40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 xmlns:p14="http://schemas.microsoft.com/office/powerpoint/2010/main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000000"/>
        </a:buClr>
        <a:buSzPct val="100000"/>
        <a:buFont typeface="Helvetica Neu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483" name="Line 2"/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8724900"/>
            <a:ext cx="3175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8826500"/>
            <a:ext cx="1879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00" name="Group 5"/>
          <p:cNvGrpSpPr>
            <a:grpSpLocks/>
          </p:cNvGrpSpPr>
          <p:nvPr/>
        </p:nvGrpSpPr>
        <p:grpSpPr bwMode="auto">
          <a:xfrm>
            <a:off x="4419600" y="3208338"/>
            <a:ext cx="4267200" cy="2900362"/>
            <a:chOff x="0" y="0"/>
            <a:chExt cx="2688" cy="1826"/>
          </a:xfrm>
        </p:grpSpPr>
        <p:pic>
          <p:nvPicPr>
            <p:cNvPr id="4101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" y="0"/>
              <a:ext cx="1863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Rectangle 4"/>
            <p:cNvSpPr>
              <a:spLocks/>
            </p:cNvSpPr>
            <p:nvPr/>
          </p:nvSpPr>
          <p:spPr bwMode="auto">
            <a:xfrm>
              <a:off x="0" y="754"/>
              <a:ext cx="2688" cy="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Helvetica Neue Light" charset="0"/>
                  <a:ea typeface="ヒラギノ角ゴ ProN W3" charset="0"/>
                  <a:cs typeface="ヒラギノ角ゴ ProN W3" charset="0"/>
                  <a:sym typeface="Helvetica Neue Light" charset="0"/>
                </a:defRPr>
              </a:lvl9pPr>
            </a:lstStyle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Except where otherwise noted, this content is licensed under a 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  <a:hlinkClick r:id="rId16"/>
                </a:rPr>
                <a:t>Creative Commons Attribution-NonCommercial 3.0 License</a:t>
              </a: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. </a:t>
              </a:r>
            </a:p>
            <a:p>
              <a:pPr algn="l" eaLnBrk="1" hangingPunct="1">
                <a:lnSpc>
                  <a:spcPct val="120000"/>
                </a:lnSpc>
                <a:defRPr/>
              </a:pPr>
              <a:endParaRPr lang="en-US" altLang="en-US" sz="160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endParaRPr>
            </a:p>
            <a:p>
              <a:pPr algn="l" eaLnBrk="1" hangingPunct="1">
                <a:lnSpc>
                  <a:spcPct val="120000"/>
                </a:lnSpc>
                <a:defRPr/>
              </a:pPr>
              <a:r>
                <a:rPr lang="en-US" altLang="en-US" sz="160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rPr>
                <a:t>For more information, please see http://creativecommons.org/licenses/by-nc/3.0/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5123" name="Line 2"/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6147" name="Line 2"/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7171" name="Line 2"/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172" name="Line 3"/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9219" name="Line 2"/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Helvetica Neue" charset="0"/>
              </a:rPr>
              <a:t>Second level</a:t>
            </a:r>
          </a:p>
          <a:p>
            <a:pPr lvl="2"/>
            <a:r>
              <a:rPr lang="en-US" altLang="en-US" smtClean="0">
                <a:sym typeface="Helvetica Neue" charset="0"/>
              </a:rPr>
              <a:t>Third level</a:t>
            </a:r>
          </a:p>
          <a:p>
            <a:pPr lvl="3"/>
            <a:r>
              <a:rPr lang="en-US" altLang="en-US" smtClean="0">
                <a:sym typeface="Helvetica Neue" charset="0"/>
              </a:rPr>
              <a:t>Fourth level</a:t>
            </a:r>
          </a:p>
          <a:p>
            <a:pPr lvl="4"/>
            <a:r>
              <a:rPr lang="en-US" altLang="en-US" smtClean="0">
                <a:sym typeface="Helvetica Neue" charset="0"/>
              </a:rPr>
              <a:t>Fifth level</a:t>
            </a:r>
          </a:p>
        </p:txBody>
      </p:sp>
      <p:sp>
        <p:nvSpPr>
          <p:cNvPr id="10243" name="Line 2"/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ransition xmlns:p14="http://schemas.microsoft.com/office/powerpoint/2010/main"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edleastar@wit.ie" TargetMode="External"/><Relationship Id="rId3" Type="http://schemas.openxmlformats.org/officeDocument/2006/relationships/hyperlink" Target="mailto:bmullally@wit.i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internetlivestats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w3.org/People/Berners-Lee/" TargetMode="External"/><Relationship Id="rId3" Type="http://schemas.openxmlformats.org/officeDocument/2006/relationships/hyperlink" Target="http://www.w3.org/People/Berners-Lee/Weavin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edeleastar@tssg.org" TargetMode="External"/><Relationship Id="rId3" Type="http://schemas.openxmlformats.org/officeDocument/2006/relationships/hyperlink" Target="mailto:bmullally@wit.i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mazon.com/gp/product/059610197X/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/>
          </p:cNvSpPr>
          <p:nvPr/>
        </p:nvSpPr>
        <p:spPr bwMode="auto">
          <a:xfrm>
            <a:off x="895350" y="3086100"/>
            <a:ext cx="112268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lnSpc>
                <a:spcPct val="120000"/>
              </a:lnSpc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606060"/>
                </a:solidFill>
                <a:ea typeface="Helvetica Neue" charset="0"/>
                <a:cs typeface="Helvetica Neue" charset="0"/>
              </a:rPr>
              <a:t>BSc Applied Computing / Forensics / </a:t>
            </a:r>
            <a:r>
              <a:rPr lang="en-US" altLang="en-US" sz="2600">
                <a:solidFill>
                  <a:srgbClr val="606060"/>
                </a:solidFill>
                <a:ea typeface="Helvetica Neue" charset="0"/>
                <a:cs typeface="Helvetica Neue" charset="0"/>
              </a:rPr>
              <a:t>Entertainment </a:t>
            </a:r>
            <a:r>
              <a:rPr lang="en-US" altLang="en-US" sz="2600" smtClean="0">
                <a:solidFill>
                  <a:srgbClr val="606060"/>
                </a:solidFill>
                <a:ea typeface="Helvetica Neue" charset="0"/>
                <a:cs typeface="Helvetica Neue" charset="0"/>
              </a:rPr>
              <a:t>Systems/ IOT</a:t>
            </a:r>
            <a:endParaRPr lang="en-US" altLang="en-US" sz="2600" dirty="0">
              <a:solidFill>
                <a:srgbClr val="606060"/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1530350"/>
            <a:ext cx="11226800" cy="1028700"/>
          </a:xfrm>
        </p:spPr>
        <p:txBody>
          <a:bodyPr/>
          <a:lstStyle/>
          <a:p>
            <a:pPr eaLnBrk="1" hangingPunct="1"/>
            <a:r>
              <a:rPr lang="en-US" altLang="en-US" sz="4200" smtClean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Web Development</a:t>
            </a:r>
            <a:endParaRPr lang="en-US" altLang="en-US" sz="4200" smtClean="0">
              <a:latin typeface="Helvetica Neue Light" charset="0"/>
              <a:sym typeface="Helvetica Neue Light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27450" y="4800600"/>
            <a:ext cx="5778500" cy="1981200"/>
          </a:xfrm>
        </p:spPr>
        <p:txBody>
          <a:bodyPr/>
          <a:lstStyle/>
          <a:p>
            <a:pPr marL="0" indent="0" eaLnBrk="1" hangingPunct="1"/>
            <a:r>
              <a:rPr lang="en-US" altLang="en-US" smtClean="0"/>
              <a:t>Eamonn de Leastar (</a:t>
            </a:r>
            <a:r>
              <a:rPr lang="en-US" altLang="en-US" smtClean="0">
                <a:hlinkClick r:id="rId2"/>
              </a:rPr>
              <a:t>edeleastar@wit.ie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r>
              <a:rPr lang="en-US" altLang="en-US" smtClean="0"/>
              <a:t>Dr. Brenda Mullally (</a:t>
            </a:r>
            <a:r>
              <a:rPr lang="en-US" altLang="en-US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marL="0" indent="0" eaLnBrk="1" hangingPunct="1"/>
            <a:endParaRPr lang="en-US" altLang="en-US" smtClean="0"/>
          </a:p>
        </p:txBody>
      </p:sp>
    </p:spTree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2013E3-9064-4A75-BAAD-B3DA3161A75C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072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 01</a:t>
            </a: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3900" y="8661400"/>
            <a:ext cx="9779000" cy="812800"/>
          </a:xfrm>
        </p:spPr>
        <p:txBody>
          <a:bodyPr/>
          <a:lstStyle/>
          <a:p>
            <a:pPr eaLnBrk="1" hangingPunct="1"/>
            <a:r>
              <a:rPr lang="en-US" altLang="en-US" smtClean="0"/>
              <a:t>A document rendered (displayed) in a browser </a:t>
            </a:r>
          </a:p>
        </p:txBody>
      </p:sp>
      <p:sp>
        <p:nvSpPr>
          <p:cNvPr id="30726" name="Rectangle 4"/>
          <p:cNvSpPr>
            <a:spLocks/>
          </p:cNvSpPr>
          <p:nvPr/>
        </p:nvSpPr>
        <p:spPr bwMode="auto">
          <a:xfrm>
            <a:off x="376238" y="2578100"/>
            <a:ext cx="270192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files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documents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folders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directories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media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2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content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80" y="340296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43D896-5646-4538-86AA-9CDFDE388D2E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174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8600" y="8547100"/>
            <a:ext cx="10033000" cy="9271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actual document text - but poorly structured (indented)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3614738"/>
            <a:ext cx="107918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A89FB2-55A5-4BC2-AEC6-0566CCE835CC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27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90600" y="8775700"/>
            <a:ext cx="11595100" cy="7874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Exactly the same document - pleasingly indented </a:t>
            </a:r>
          </a:p>
        </p:txBody>
      </p:sp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608C2F3-0F9E-4E22-86E1-F340C537CBF4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08" y="556320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0B448-0461-4668-A7C2-D53C126273F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379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33797" name="AutoShape 3"/>
          <p:cNvSpPr>
            <a:spLocks/>
          </p:cNvSpPr>
          <p:nvPr/>
        </p:nvSpPr>
        <p:spPr bwMode="auto">
          <a:xfrm>
            <a:off x="368300" y="32004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5671EF-7744-41C5-9108-F72507DEDCC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348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Internet 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3728" y="2356520"/>
            <a:ext cx="5714876" cy="6565900"/>
          </a:xfrm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830513"/>
            <a:ext cx="67945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14600"/>
            <a:ext cx="5867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Internet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Global network infrastructure connecting millions of computers. </a:t>
            </a:r>
          </a:p>
          <a:p>
            <a:r>
              <a:rPr lang="en-GB" dirty="0" smtClean="0"/>
              <a:t>More than 190 countries linked</a:t>
            </a:r>
          </a:p>
          <a:p>
            <a:r>
              <a:rPr lang="en-GB" dirty="0" smtClean="0"/>
              <a:t>3,137,102,200 Internet users (04/06/2015 </a:t>
            </a:r>
            <a:r>
              <a:rPr lang="en-GB" dirty="0" smtClean="0">
                <a:hlinkClick r:id="rId2"/>
              </a:rPr>
              <a:t>www.internetlivestats.com</a:t>
            </a:r>
            <a:r>
              <a:rPr lang="en-GB" dirty="0" smtClean="0"/>
              <a:t>)</a:t>
            </a:r>
          </a:p>
          <a:p>
            <a:r>
              <a:rPr lang="en-GB" dirty="0" smtClean="0"/>
              <a:t>952,105,920 websites.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15326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BAD3EE-40E9-413A-802E-4232E87586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584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Underlying nature of the Internet - </a:t>
            </a:r>
            <a:br>
              <a:rPr lang="en-US" altLang="en-US" smtClean="0"/>
            </a:br>
            <a:r>
              <a:rPr lang="en-US" altLang="en-US" smtClean="0"/>
              <a:t>Protocols &amp; Standards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61300" y="2197100"/>
            <a:ext cx="4000500" cy="72517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Email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SMTP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POP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IMAP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File Transfer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SFTP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FTP over 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Login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Telnet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SSH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Web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HTTP, HTML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mtClean="0"/>
              <a:t>Messaging</a:t>
            </a:r>
          </a:p>
          <a:p>
            <a:pPr marL="711200" lvl="1" eaLnBrk="1" hangingPunct="1">
              <a:spcBef>
                <a:spcPts val="500"/>
              </a:spcBef>
            </a:pPr>
            <a:r>
              <a:rPr lang="en-US" altLang="en-US" smtClean="0"/>
              <a:t>XMPP</a:t>
            </a:r>
          </a:p>
        </p:txBody>
      </p:sp>
      <p:sp>
        <p:nvSpPr>
          <p:cNvPr id="35845" name="Rectangle 3"/>
          <p:cNvSpPr>
            <a:spLocks/>
          </p:cNvSpPr>
          <p:nvPr/>
        </p:nvSpPr>
        <p:spPr bwMode="auto">
          <a:xfrm>
            <a:off x="571500" y="2527300"/>
            <a:ext cx="67183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 irony is that in all its various guises -- commerce, research, and surfing -- the Web is already so much a part of our lives that familiarity has clouded our perception of the Web itself.</a:t>
            </a:r>
          </a:p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  <a:hlinkClick r:id="rId2"/>
              </a:rPr>
              <a:t>Tim Berners-Lee</a:t>
            </a:r>
            <a:r>
              <a:rPr lang="en-US" altLang="en-US" sz="36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in </a:t>
            </a:r>
            <a:r>
              <a:rPr lang="en-US" altLang="en-US" sz="3600" u="sng">
                <a:solidFill>
                  <a:srgbClr val="0000E9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Weaving the Web</a:t>
            </a:r>
            <a:endParaRPr lang="en-US" altLang="en-US" sz="3600">
              <a:latin typeface="Lucida Grande" charset="0"/>
              <a:ea typeface="Lucida Grande" charset="0"/>
              <a:cs typeface="Lucida Grande" charset="0"/>
              <a:sym typeface="Lucida Grande" charset="0"/>
              <a:hlinkClick r:id="rId3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6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  <a:hlinkClick r:id="rId3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D8B976-9B69-46D5-9BCF-60B376E92CB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40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44037" name="AutoShape 3"/>
          <p:cNvSpPr>
            <a:spLocks/>
          </p:cNvSpPr>
          <p:nvPr/>
        </p:nvSpPr>
        <p:spPr bwMode="auto">
          <a:xfrm>
            <a:off x="368300" y="42418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Wide 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world wide web is a huge globally distributed collection of information and data that can be accessed via the internet with the help of </a:t>
            </a:r>
            <a:r>
              <a:rPr lang="en-US" altLang="en-US" dirty="0" err="1" smtClean="0"/>
              <a:t>of</a:t>
            </a:r>
            <a:r>
              <a:rPr lang="en-US" altLang="en-US" dirty="0" smtClean="0"/>
              <a:t> http: Hypertext Transfer Protocol</a:t>
            </a:r>
          </a:p>
          <a:p>
            <a:r>
              <a:rPr lang="en-US" altLang="en-US" dirty="0" smtClean="0"/>
              <a:t>WWW has made the Internet the most important communication medium of our days.</a:t>
            </a:r>
          </a:p>
          <a:p>
            <a:r>
              <a:rPr lang="en-US" altLang="en-US" dirty="0" smtClean="0"/>
              <a:t>Thanks to the simple to use graphical interface – The Web Browser – the WWW provides everyone with simple access to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8" descr="http://upload.wikimedia.org/wikipedia/commons/7/75/Interne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4" y="6460976"/>
            <a:ext cx="3614000" cy="29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94537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Evolution of the Web - 1990-2012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" y="2860576"/>
            <a:ext cx="13004800" cy="5054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8D1364-CB97-494C-B2CF-296DE041A5F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225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Evolution of the Web - 1990</a:t>
            </a:r>
            <a:r>
              <a:rPr lang="en-US" altLang="en-US" dirty="0" smtClean="0"/>
              <a:t>-2000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28" y="1060376"/>
            <a:ext cx="11988800" cy="82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4563"/>
      </p:ext>
    </p:extLst>
  </p:cSld>
  <p:clrMapOvr>
    <a:masterClrMapping/>
  </p:clrMapOvr>
  <p:transition xmlns:p14="http://schemas.microsoft.com/office/powerpoint/2010/main"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dirty="0"/>
              <a:t>2001-2005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355600"/>
            <a:ext cx="9969500" cy="90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16927"/>
      </p:ext>
    </p:extLst>
  </p:cSld>
  <p:clrMapOvr>
    <a:masterClrMapping/>
  </p:clrMapOvr>
  <p:transition xmlns:p14="http://schemas.microsoft.com/office/powerpoint/2010/main"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65661E-C0AE-48C6-8842-3CE76EA225E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40963" name="Rectangle 1"/>
          <p:cNvSpPr>
            <a:spLocks noGrp="1" noChangeArrowheads="1"/>
          </p:cNvSpPr>
          <p:nvPr>
            <p:ph type="title"/>
          </p:nvPr>
        </p:nvSpPr>
        <p:spPr>
          <a:xfrm>
            <a:off x="453728" y="0"/>
            <a:ext cx="11861800" cy="882848"/>
          </a:xfrm>
        </p:spPr>
        <p:txBody>
          <a:bodyPr/>
          <a:lstStyle/>
          <a:p>
            <a:pPr eaLnBrk="1" hangingPunct="1"/>
            <a:r>
              <a:rPr lang="en-US" dirty="0" smtClean="0"/>
              <a:t>2006-2012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8900"/>
            <a:ext cx="11798300" cy="95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06563"/>
      </p:ext>
    </p:extLst>
  </p:cSld>
  <p:clrMapOvr>
    <a:masterClrMapping/>
  </p:clrMapOvr>
  <p:transition xmlns:p14="http://schemas.microsoft.com/office/powerpoint/2010/main"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Picture 9" descr="Screen Shot 2015-09-14 at 08.3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48" y="-211837"/>
            <a:ext cx="10166953" cy="9976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2613968" y="412304"/>
            <a:ext cx="1944216" cy="936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ヒラギノ角ゴ ProN W3" charset="0"/>
              <a:cs typeface="ヒラギノ角ゴ ProN W3" charset="0"/>
              <a:sym typeface="Helvetica Neue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704" y="268288"/>
            <a:ext cx="560138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conversationprism.com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6499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7762" name="Picture 2" descr="http://upload.wikimedia.org/wikipedia/commons/e/e2/Responsive_Web_De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2860576"/>
            <a:ext cx="1159328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825344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3F54E-39FE-4D3B-B988-23B53AB3C64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608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Web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 &amp; Standards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Protocol : agreed vocabulary to enable two programs to communicate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Standard: an agreed definition of the structure and meaning of a document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Protocol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Transfer Protocol - HTTP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Standard</a:t>
            </a:r>
          </a:p>
          <a:p>
            <a:pPr marL="711200" lvl="1" eaLnBrk="1" hangingPunct="1">
              <a:spcBef>
                <a:spcPts val="3300"/>
              </a:spcBef>
            </a:pPr>
            <a:r>
              <a:rPr lang="en-US" altLang="en-US" smtClean="0"/>
              <a:t>Hyper Text Markup Language - HTML</a:t>
            </a:r>
          </a:p>
          <a:p>
            <a:pPr eaLnBrk="1" hangingPunct="1">
              <a:spcBef>
                <a:spcPts val="3300"/>
              </a:spcBef>
            </a:pPr>
            <a:r>
              <a:rPr lang="en-US" altLang="en-US" smtClean="0"/>
              <a:t>Web Servers and Web Browsers use HTTP to exchange HTML documents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7C5F0-DE48-4D38-B136-15572D6975A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4505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Clients and Servers</a:t>
            </a: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171700"/>
            <a:ext cx="11861800" cy="6565900"/>
          </a:xfrm>
        </p:spPr>
        <p:txBody>
          <a:bodyPr/>
          <a:lstStyle/>
          <a:p>
            <a:pPr eaLnBrk="1" hangingPunct="1"/>
            <a:r>
              <a:rPr lang="en-US" altLang="en-US" smtClean="0"/>
              <a:t>Client/Server Computing: </a:t>
            </a:r>
          </a:p>
          <a:p>
            <a:pPr marL="711200" lvl="1" eaLnBrk="1" hangingPunct="1"/>
            <a:r>
              <a:rPr lang="en-US" altLang="en-US" smtClean="0"/>
              <a:t>The interaction between two programs when they communicate across a network. </a:t>
            </a:r>
          </a:p>
          <a:p>
            <a:pPr marL="711200" lvl="1" eaLnBrk="1" hangingPunct="1"/>
            <a:r>
              <a:rPr lang="en-US" altLang="en-US" smtClean="0"/>
              <a:t>A program at one site sends a request to a program at another site and awaits a response. </a:t>
            </a:r>
          </a:p>
          <a:p>
            <a:pPr marL="711200" lvl="1" eaLnBrk="1" hangingPunct="1"/>
            <a:r>
              <a:rPr lang="en-US" altLang="en-US" smtClean="0"/>
              <a:t>The requesting program is called a client; the program satisfying the request is called the server.</a:t>
            </a:r>
          </a:p>
        </p:txBody>
      </p:sp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0" y="7442200"/>
            <a:ext cx="60706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428894-1847-449C-A3A1-6DCED6CB1A3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4710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Server</a:t>
            </a: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2143125"/>
            <a:ext cx="13931900" cy="645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EE19D0-B354-4A24-BDFC-94B559159672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813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Role of Client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813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0125"/>
            <a:ext cx="12623800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04F757-EDFB-4380-B680-32537DD45BFC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12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Hyper Text Markup Language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tells your browser about the structure of your document: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headings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where the paragraphs are, 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emphasis, etc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text needs to linked</a:t>
            </a:r>
          </a:p>
          <a:p>
            <a:pPr marL="711200" lvl="1" eaLnBrk="1" hangingPunct="1">
              <a:spcBef>
                <a:spcPts val="2200"/>
              </a:spcBef>
            </a:pPr>
            <a:r>
              <a:rPr lang="en-US" altLang="en-US" smtClean="0"/>
              <a:t>what images to be displayed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Given this information, browsers have built-in default rules for how to display each of these elements.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en-US" smtClean="0"/>
              <a:t>This information is conveyed using “Tags”, this denote the intention of the author regarding the structure and display of the document.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7F432-FC5F-41D3-ACC0-BDCC2703524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Agenda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Module</a:t>
            </a:r>
          </a:p>
          <a:p>
            <a:pPr eaLnBrk="1" hangingPunct="1"/>
            <a:r>
              <a:rPr lang="en-US" altLang="en-US" smtClean="0"/>
              <a:t>The Internet</a:t>
            </a:r>
          </a:p>
          <a:p>
            <a:pPr eaLnBrk="1" hangingPunct="1"/>
            <a:r>
              <a:rPr lang="en-US" altLang="en-US" smtClean="0"/>
              <a:t>The Web</a:t>
            </a:r>
          </a:p>
          <a:p>
            <a:pPr eaLnBrk="1" hangingPunct="1"/>
            <a:r>
              <a:rPr lang="en-US" altLang="en-US" smtClean="0"/>
              <a:t>The Labs</a:t>
            </a:r>
          </a:p>
        </p:txBody>
      </p:sp>
      <p:sp>
        <p:nvSpPr>
          <p:cNvPr id="23557" name="AutoShape 3"/>
          <p:cNvSpPr>
            <a:spLocks/>
          </p:cNvSpPr>
          <p:nvPr/>
        </p:nvSpPr>
        <p:spPr bwMode="auto">
          <a:xfrm>
            <a:off x="368300" y="2247900"/>
            <a:ext cx="3848100" cy="723900"/>
          </a:xfrm>
          <a:prstGeom prst="roundRect">
            <a:avLst>
              <a:gd name="adj" fmla="val 26315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HTML document is called a ‘page’</a:t>
            </a:r>
          </a:p>
          <a:p>
            <a:r>
              <a:rPr lang="en-GB" dirty="0" smtClean="0"/>
              <a:t>The starting page of a site is called the ‘homepage’</a:t>
            </a:r>
          </a:p>
          <a:p>
            <a:r>
              <a:rPr lang="en-GB" dirty="0" err="1" smtClean="0"/>
              <a:t>Markup</a:t>
            </a:r>
            <a:r>
              <a:rPr lang="en-GB" dirty="0" smtClean="0"/>
              <a:t> language should only be used for the description of the document structure and not to describe the document presentation</a:t>
            </a:r>
          </a:p>
          <a:p>
            <a:r>
              <a:rPr lang="en-GB" dirty="0" smtClean="0"/>
              <a:t>Every HTML document consists of two parts: </a:t>
            </a:r>
          </a:p>
          <a:p>
            <a:pPr lvl="1"/>
            <a:r>
              <a:rPr lang="en-GB" dirty="0" smtClean="0"/>
              <a:t>Document ‘header’: contains information about the document.</a:t>
            </a:r>
          </a:p>
          <a:p>
            <a:pPr lvl="1"/>
            <a:r>
              <a:rPr lang="en-GB" dirty="0" smtClean="0"/>
              <a:t>Document ‘body’: contains the content of the 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173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CEA41C-85E5-47C7-91B5-09EF2A325FA5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22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Tags (more correctly called Elements)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75300" y="2324100"/>
            <a:ext cx="6375400" cy="6565900"/>
          </a:xfrm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mtClean="0"/>
              <a:t>Grouped by purpose: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Structural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&lt;html&gt;, &lt;head&gt;, &lt;title&gt;, &lt;body&gt;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Heading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&lt;h1&gt;, &lt;h2&gt;</a:t>
            </a:r>
          </a:p>
          <a:p>
            <a:pPr marL="1155700" lvl="2" eaLnBrk="1" hangingPunct="1">
              <a:spcBef>
                <a:spcPct val="0"/>
              </a:spcBef>
            </a:pPr>
            <a:r>
              <a:rPr lang="en-US" altLang="en-US" sz="2400" smtClean="0"/>
              <a:t>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&lt;p&gt;, &lt;em&gt;</a:t>
            </a:r>
          </a:p>
          <a:p>
            <a:pPr marL="1155700" lvl="2" eaLnBrk="1" hangingPunct="1">
              <a:spcBef>
                <a:spcPct val="0"/>
              </a:spcBef>
            </a:pPr>
            <a:endParaRPr lang="en-US" altLang="en-US" sz="2400" smtClean="0"/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Hypertext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&lt;a&gt;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Image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&lt;img&gt;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en-US" sz="2400" smtClean="0"/>
              <a:t>Style</a:t>
            </a:r>
          </a:p>
          <a:p>
            <a:pPr marL="1600200" lvl="3" eaLnBrk="1" hangingPunct="1">
              <a:spcBef>
                <a:spcPct val="0"/>
              </a:spcBef>
            </a:pPr>
            <a:r>
              <a:rPr lang="en-US" altLang="en-US" sz="2400" smtClean="0"/>
              <a:t>&lt;style&gt;</a:t>
            </a:r>
          </a:p>
        </p:txBody>
      </p:sp>
      <p:sp>
        <p:nvSpPr>
          <p:cNvPr id="52229" name="Rectangle 3"/>
          <p:cNvSpPr>
            <a:spLocks/>
          </p:cNvSpPr>
          <p:nvPr/>
        </p:nvSpPr>
        <p:spPr bwMode="auto">
          <a:xfrm>
            <a:off x="1433513" y="2997200"/>
            <a:ext cx="1679575" cy="570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&lt;html&gt;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&lt;head&gt;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&lt;title&gt;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&lt;body&gt;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&lt;h1&gt;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&lt;h2&gt;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&lt;em&gt;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&lt;a&gt;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&lt;img&gt;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&lt;style&gt;</a:t>
            </a:r>
          </a:p>
        </p:txBody>
      </p:sp>
      <p:sp>
        <p:nvSpPr>
          <p:cNvPr id="52230" name="Rectangle 4"/>
          <p:cNvSpPr>
            <a:spLocks/>
          </p:cNvSpPr>
          <p:nvPr/>
        </p:nvSpPr>
        <p:spPr bwMode="auto">
          <a:xfrm>
            <a:off x="0" y="2171700"/>
            <a:ext cx="4826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i="1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Tags for this week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48" y="596900"/>
            <a:ext cx="91344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33AEAD-CFF1-42C2-ABE2-4A3A6082818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915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Page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9158" name="Oval 4"/>
          <p:cNvSpPr>
            <a:spLocks/>
          </p:cNvSpPr>
          <p:nvPr/>
        </p:nvSpPr>
        <p:spPr bwMode="auto">
          <a:xfrm>
            <a:off x="5041900" y="5969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49159" name="Oval 5"/>
          <p:cNvSpPr>
            <a:spLocks/>
          </p:cNvSpPr>
          <p:nvPr/>
        </p:nvSpPr>
        <p:spPr bwMode="auto">
          <a:xfrm>
            <a:off x="6502400" y="1564432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49160" name="Oval 6"/>
          <p:cNvSpPr>
            <a:spLocks/>
          </p:cNvSpPr>
          <p:nvPr/>
        </p:nvSpPr>
        <p:spPr bwMode="auto">
          <a:xfrm>
            <a:off x="4819829" y="2572544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49161" name="Oval 7"/>
          <p:cNvSpPr>
            <a:spLocks/>
          </p:cNvSpPr>
          <p:nvPr/>
        </p:nvSpPr>
        <p:spPr bwMode="auto">
          <a:xfrm>
            <a:off x="6502400" y="3822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49162" name="Oval 8"/>
          <p:cNvSpPr>
            <a:spLocks/>
          </p:cNvSpPr>
          <p:nvPr/>
        </p:nvSpPr>
        <p:spPr bwMode="auto">
          <a:xfrm>
            <a:off x="8302600" y="638896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36" y="1420416"/>
            <a:ext cx="10599789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EFC0A9-5BEB-4267-89C2-061151A02099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01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50182" name="Oval 4"/>
          <p:cNvSpPr>
            <a:spLocks/>
          </p:cNvSpPr>
          <p:nvPr/>
        </p:nvSpPr>
        <p:spPr bwMode="auto">
          <a:xfrm>
            <a:off x="5426844" y="2492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A</a:t>
            </a:r>
          </a:p>
        </p:txBody>
      </p:sp>
      <p:sp>
        <p:nvSpPr>
          <p:cNvPr id="50183" name="Oval 5"/>
          <p:cNvSpPr>
            <a:spLocks/>
          </p:cNvSpPr>
          <p:nvPr/>
        </p:nvSpPr>
        <p:spPr bwMode="auto">
          <a:xfrm>
            <a:off x="5978032" y="3770648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B</a:t>
            </a:r>
          </a:p>
        </p:txBody>
      </p:sp>
      <p:sp>
        <p:nvSpPr>
          <p:cNvPr id="50184" name="Oval 6"/>
          <p:cNvSpPr>
            <a:spLocks/>
          </p:cNvSpPr>
          <p:nvPr/>
        </p:nvSpPr>
        <p:spPr bwMode="auto">
          <a:xfrm>
            <a:off x="4855344" y="4827789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C</a:t>
            </a:r>
          </a:p>
        </p:txBody>
      </p:sp>
      <p:sp>
        <p:nvSpPr>
          <p:cNvPr id="50185" name="Oval 7"/>
          <p:cNvSpPr>
            <a:spLocks/>
          </p:cNvSpPr>
          <p:nvPr/>
        </p:nvSpPr>
        <p:spPr bwMode="auto">
          <a:xfrm>
            <a:off x="8734648" y="54737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D</a:t>
            </a:r>
          </a:p>
        </p:txBody>
      </p:sp>
      <p:sp>
        <p:nvSpPr>
          <p:cNvPr id="50186" name="Oval 8"/>
          <p:cNvSpPr>
            <a:spLocks/>
          </p:cNvSpPr>
          <p:nvPr/>
        </p:nvSpPr>
        <p:spPr bwMode="auto">
          <a:xfrm>
            <a:off x="11378275" y="3200400"/>
            <a:ext cx="571500" cy="584200"/>
          </a:xfrm>
          <a:prstGeom prst="ellips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rPr>
              <a:t>E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2F5D9-F3BF-4EAE-9EF6-993F2B2874B3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32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HTML Complete</a:t>
            </a:r>
            <a:br>
              <a:rPr lang="en-US" altLang="en-US" smtClean="0"/>
            </a:br>
            <a:r>
              <a:rPr lang="en-US" altLang="en-US" smtClean="0"/>
              <a:t>List.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4483100" cy="65659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533400"/>
            <a:ext cx="7454900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FCE25A-6889-48DE-82B9-0AA347D419C1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4275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(1)</a:t>
            </a:r>
          </a:p>
        </p:txBody>
      </p:sp>
      <p:sp>
        <p:nvSpPr>
          <p:cNvPr id="54276" name="Rectangle 2"/>
          <p:cNvSpPr>
            <a:spLocks/>
          </p:cNvSpPr>
          <p:nvPr/>
        </p:nvSpPr>
        <p:spPr bwMode="auto">
          <a:xfrm>
            <a:off x="3097213" y="152400"/>
            <a:ext cx="9779000" cy="91440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Structural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body, head, html, title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address, blockquote, br, cite, code, dfn, div, em, h1, h2, h3, h4, h5, h6, kbd, p, pre, q, samp, span, strong, var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Heading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h1, h2, h3, h4, h5, h6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Block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address, blockquote, div, p, pre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Inline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abbr, acronym, br, cite, code, dfn, em, kbd, q, samp, span, strong, var</a:t>
            </a: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Hypertext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List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dl, dt, dd, ol, ul, li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Applet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applet,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Text Extensions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Presentation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b, big, hr, i, small, sub, sup, tt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Edit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del, ins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Bi-directional text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bdo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label, select, option, textarea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Forms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form, input, select, option, textarea, button, fieldset, label, legend, optgroup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7EE10B-2C11-4119-8D20-121CC605993E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5299" name="Rectangle 1"/>
          <p:cNvSpPr>
            <a:spLocks noGrp="1" noChangeArrowheads="1"/>
          </p:cNvSpPr>
          <p:nvPr>
            <p:ph type="title"/>
          </p:nvPr>
        </p:nvSpPr>
        <p:spPr>
          <a:xfrm>
            <a:off x="330200" y="2489200"/>
            <a:ext cx="2514600" cy="26035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Complete List by Purpose (2)</a:t>
            </a:r>
          </a:p>
        </p:txBody>
      </p:sp>
      <p:sp>
        <p:nvSpPr>
          <p:cNvPr id="55300" name="Rectangle 2"/>
          <p:cNvSpPr>
            <a:spLocks/>
          </p:cNvSpPr>
          <p:nvPr/>
        </p:nvSpPr>
        <p:spPr bwMode="auto">
          <a:xfrm>
            <a:off x="3759200" y="482600"/>
            <a:ext cx="8229600" cy="83185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b"/>
          <a:lstStyle>
            <a:lvl1pPr marL="4572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1371600" indent="-3175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tabLst>
                <a:tab pos="139700" algn="l"/>
                <a:tab pos="457200" algn="l"/>
                <a:tab pos="596900" algn="l"/>
                <a:tab pos="914400" algn="l"/>
                <a:tab pos="1054100" algn="l"/>
                <a:tab pos="1371600" algn="l"/>
              </a:tabLst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Basic 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◦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Tables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lvl="1" eaLnBrk="1" hangingPunct="1">
              <a:spcBef>
                <a:spcPct val="0"/>
              </a:spcBef>
              <a:buClrTx/>
              <a:buFont typeface="Courier" charset="0"/>
              <a:buChar char="■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caption, table, td, th, tr, col, colgroup, tbody, thead, tfoot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Image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img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Client-side Imagemap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area, map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Object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object, param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frameset, frame, noframes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iframe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Metainformation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meta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script, noscript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style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link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spcBef>
                <a:spcPct val="0"/>
              </a:spcBef>
              <a:buClrTx/>
              <a:buFont typeface="Lucida Grande" charset="0"/>
              <a:buChar char="•"/>
            </a:pPr>
            <a:r>
              <a:rPr lang="en-US" altLang="en-US" sz="1800" b="1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Legacy</a:t>
            </a:r>
            <a:r>
              <a:rPr lang="en-US" altLang="en-US" sz="180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, deprecated.</a:t>
            </a:r>
          </a:p>
          <a:p>
            <a:pPr eaLnBrk="1" hangingPunct="1">
              <a:spcBef>
                <a:spcPct val="0"/>
              </a:spcBef>
              <a:buClrTx/>
              <a:buFont typeface="Courier" charset="0"/>
              <a:buChar char="◦"/>
            </a:pPr>
            <a:r>
              <a:rPr lang="en-US" altLang="en-US" sz="1800">
                <a:latin typeface="Courier" charset="0"/>
                <a:ea typeface="Courier" charset="0"/>
                <a:cs typeface="Courier" charset="0"/>
                <a:sym typeface="Courier" charset="0"/>
              </a:rPr>
              <a:t>basefont, center, dir, font, isindex, menu, s, strike, u</a:t>
            </a:r>
            <a:endParaRPr lang="en-US" altLang="en-US" sz="180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Moodle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7954E3-95DA-4EE7-AE67-44037C89333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2140496"/>
            <a:ext cx="120110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563087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790FB-B28E-4D26-A076-F0E9C0804BA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837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Labs Philosophy</a:t>
            </a:r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 by Doing</a:t>
            </a:r>
          </a:p>
          <a:p>
            <a:pPr eaLnBrk="1" hangingPunct="1"/>
            <a:r>
              <a:rPr lang="en-US" altLang="en-US" smtClean="0"/>
              <a:t>Supported by reading Associated chapter in Head First HTML (in general, 1 chapter per lab)</a:t>
            </a:r>
          </a:p>
          <a:p>
            <a:pPr eaLnBrk="1" hangingPunct="1"/>
            <a:r>
              <a:rPr lang="en-US" altLang="en-US" smtClean="0"/>
              <a:t>Supervised by module team</a:t>
            </a:r>
          </a:p>
          <a:p>
            <a:pPr eaLnBrk="1" hangingPunct="1"/>
            <a:r>
              <a:rPr lang="en-US" altLang="en-US" i="1" smtClean="0"/>
              <a:t>Do Exercises</a:t>
            </a:r>
            <a:r>
              <a:rPr lang="en-US" altLang="en-US" smtClean="0"/>
              <a:t> &amp; </a:t>
            </a:r>
            <a:r>
              <a:rPr lang="en-US" altLang="en-US" i="1" smtClean="0"/>
              <a:t>Don’t be afraid to experiment</a:t>
            </a:r>
            <a:r>
              <a:rPr lang="en-US" altLang="en-US" smtClean="0"/>
              <a:t> - </a:t>
            </a:r>
            <a:r>
              <a:rPr lang="en-US" altLang="en-US" b="1" i="1" smtClean="0"/>
              <a:t>you cant break the web!</a:t>
            </a:r>
            <a:endParaRPr lang="en-US" altLang="en-US" b="1" i="1" smtClean="0">
              <a:ea typeface="ヒラギノ角ゴ ProN W6" charset="0"/>
              <a:cs typeface="ヒラギノ角ゴ ProN W6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9EBBE-36B6-4FDB-BE7C-E5FE6D8CEC88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77800"/>
            <a:ext cx="2806700" cy="1397000"/>
          </a:xfrm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12268200" y="9194800"/>
            <a:ext cx="311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E63F28-F9A8-4BB0-B66E-7911686D0162}" type="slidenum">
              <a:rPr lang="en-US" altLang="en-US" sz="1400">
                <a:ea typeface="Helvetica Neue" charset="0"/>
                <a:cs typeface="Helvetica Neue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>
              <a:ea typeface="Helvetica Neue" charset="0"/>
              <a:cs typeface="Helvetica Neue" charset="0"/>
            </a:endParaRPr>
          </a:p>
        </p:txBody>
      </p:sp>
      <p:sp>
        <p:nvSpPr>
          <p:cNvPr id="59397" name="Content Placeholder 1"/>
          <p:cNvSpPr>
            <a:spLocks noGrp="1"/>
          </p:cNvSpPr>
          <p:nvPr>
            <p:ph idx="1"/>
          </p:nvPr>
        </p:nvSpPr>
        <p:spPr>
          <a:xfrm>
            <a:off x="10102800" y="2324100"/>
            <a:ext cx="2330500" cy="6565900"/>
          </a:xfrm>
        </p:spPr>
        <p:txBody>
          <a:bodyPr/>
          <a:lstStyle/>
          <a:p>
            <a:pPr marL="0" indent="0">
              <a:buNone/>
            </a:pPr>
            <a:r>
              <a:rPr lang="en-GB" altLang="en-US" sz="2400" dirty="0" smtClean="0"/>
              <a:t>Weekly topic area with links to pdf document for each lecture and a link to the current weekly lab.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96280"/>
            <a:ext cx="9144000" cy="860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B47F06-A965-42BC-AECA-F9FE4E3D6BB6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457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Web Development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552700"/>
            <a:ext cx="11861800" cy="6743700"/>
          </a:xfrm>
        </p:spPr>
        <p:txBody>
          <a:bodyPr/>
          <a:lstStyle/>
          <a:p>
            <a:pPr eaLnBrk="1" hangingPunct="1"/>
            <a:r>
              <a:rPr lang="en-US" altLang="en-US" smtClean="0"/>
              <a:t>Tuition Team: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Eamonn de Leastar (</a:t>
            </a:r>
            <a:r>
              <a:rPr lang="en-US" altLang="en-US" u="sng" smtClean="0">
                <a:hlinkClick r:id="rId2"/>
              </a:rPr>
              <a:t>edeleastar@tssg.org</a:t>
            </a:r>
            <a:r>
              <a:rPr lang="en-US" altLang="en-US" smtClean="0"/>
              <a:t>)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Dr. Brenda Mullally (</a:t>
            </a:r>
            <a:r>
              <a:rPr lang="en-US" altLang="en-US" u="sng" smtClean="0">
                <a:hlinkClick r:id="rId3"/>
              </a:rPr>
              <a:t>bmullally@wit.ie</a:t>
            </a:r>
            <a:r>
              <a:rPr lang="en-US" altLang="en-US" smtClean="0"/>
              <a:t>)</a:t>
            </a:r>
          </a:p>
          <a:p>
            <a:pPr eaLnBrk="1" hangingPunct="1">
              <a:spcBef>
                <a:spcPts val="2600"/>
              </a:spcBef>
            </a:pPr>
            <a:r>
              <a:rPr lang="en-US" altLang="en-US" smtClean="0"/>
              <a:t>12 Week Module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Lecture 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+1 x 2 hour supervised lab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100% Continuous assessment</a:t>
            </a:r>
          </a:p>
          <a:p>
            <a:pPr marL="711200" lvl="1" eaLnBrk="1" hangingPunct="1">
              <a:spcBef>
                <a:spcPts val="2600"/>
              </a:spcBef>
            </a:pPr>
            <a:r>
              <a:rPr lang="en-US" altLang="en-US" smtClean="0"/>
              <a:t>2 Assignments during term.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004592"/>
            <a:ext cx="863917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75AF98-D07D-4BA3-9519-AF0F5CC069CC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041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158584" y="412304"/>
            <a:ext cx="4089400" cy="200025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altLang="en-US" dirty="0" smtClean="0"/>
              <a:t>Steps</a:t>
            </a:r>
          </a:p>
          <a:p>
            <a:pPr eaLnBrk="1" hangingPunct="1"/>
            <a:r>
              <a:rPr lang="en-US" altLang="en-US" dirty="0" smtClean="0"/>
              <a:t>Instructions for each step</a:t>
            </a:r>
          </a:p>
          <a:p>
            <a:pPr eaLnBrk="1" hangingPunct="1"/>
            <a:endParaRPr lang="en-US" altLang="en-US" dirty="0" smtClean="0"/>
          </a:p>
        </p:txBody>
      </p:sp>
      <p:cxnSp>
        <p:nvCxnSpPr>
          <p:cNvPr id="60422" name="Straight Arrow Connector 5"/>
          <p:cNvCxnSpPr>
            <a:cxnSpLocks noChangeShapeType="1"/>
          </p:cNvCxnSpPr>
          <p:nvPr/>
        </p:nvCxnSpPr>
        <p:spPr bwMode="auto">
          <a:xfrm flipH="1">
            <a:off x="7438504" y="628328"/>
            <a:ext cx="863824" cy="223224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423" name="Straight Arrow Connector 2"/>
          <p:cNvCxnSpPr>
            <a:cxnSpLocks noChangeShapeType="1"/>
          </p:cNvCxnSpPr>
          <p:nvPr/>
        </p:nvCxnSpPr>
        <p:spPr bwMode="auto">
          <a:xfrm flipH="1">
            <a:off x="8374608" y="2068488"/>
            <a:ext cx="2233142" cy="316835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xmlns:p14="http://schemas.microsoft.com/office/powerpoint/2010/main"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 smtClean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65696" y="5812904"/>
            <a:ext cx="5184576" cy="65659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en-US" dirty="0" smtClean="0"/>
              <a:t>Typical Step: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Short motivation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Screen shots to show outcome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Some html to type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More screen shots to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show expected outcome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Not a race! - Take your </a:t>
            </a:r>
            <a:r>
              <a:rPr lang="en-GB" altLang="en-US" dirty="0" smtClean="0"/>
              <a:t>time</a:t>
            </a:r>
          </a:p>
          <a:p>
            <a:pPr>
              <a:spcBef>
                <a:spcPct val="0"/>
              </a:spcBef>
            </a:pPr>
            <a:r>
              <a:rPr lang="en-GB" altLang="en-US" dirty="0" smtClean="0"/>
              <a:t>2 hours timetabled/supervised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Reflect as you go along</a:t>
            </a:r>
            <a:endParaRPr lang="en-GB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513680-619F-4392-BE66-B79DB551755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96280"/>
            <a:ext cx="10850469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15" y="1924472"/>
            <a:ext cx="4962525" cy="4495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44" y="3596109"/>
            <a:ext cx="4695825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E2D6AF-88D9-47F3-87B2-278750C5DF5E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6246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 for Lab 01</a:t>
            </a:r>
          </a:p>
        </p:txBody>
      </p:sp>
      <p:sp>
        <p:nvSpPr>
          <p:cNvPr id="6246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Be able to download and install Sublime Text 2, and understand its key features.</a:t>
            </a:r>
          </a:p>
          <a:p>
            <a:pPr>
              <a:spcBef>
                <a:spcPct val="0"/>
              </a:spcBef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</a:t>
            </a:r>
            <a:r>
              <a:rPr lang="en-US" altLang="en-US" dirty="0" err="1" smtClean="0"/>
              <a:t>WebDevelopment</a:t>
            </a:r>
            <a:r>
              <a:rPr lang="en-US" altLang="en-US" dirty="0" smtClean="0"/>
              <a:t> folder to contain a new Lab folder each week.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US" altLang="en-US" dirty="0" smtClean="0"/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r>
              <a:rPr lang="en-US" altLang="en-US" dirty="0" smtClean="0"/>
              <a:t>• Create a simple static web site, and be able to manage it within the Sublime </a:t>
            </a:r>
            <a:r>
              <a:rPr lang="en-GB" altLang="en-US" dirty="0" smtClean="0"/>
              <a:t>environment</a:t>
            </a:r>
          </a:p>
          <a:p>
            <a:pPr marL="0" indent="0">
              <a:spcBef>
                <a:spcPct val="0"/>
              </a:spcBef>
              <a:buFont typeface="Helvetica Neue" charset="0"/>
              <a:buNone/>
            </a:pPr>
            <a:endParaRPr lang="en-GB" altLang="en-US" dirty="0" smtClean="0"/>
          </a:p>
          <a:p>
            <a:pPr>
              <a:spcBef>
                <a:spcPct val="0"/>
              </a:spcBef>
            </a:pPr>
            <a:r>
              <a:rPr lang="en-GB" altLang="en-US" dirty="0" smtClean="0"/>
              <a:t>Familiar with the following HTML elements:</a:t>
            </a:r>
          </a:p>
          <a:p>
            <a:pPr lvl="2">
              <a:spcBef>
                <a:spcPct val="0"/>
              </a:spcBef>
            </a:pPr>
            <a:r>
              <a:rPr lang="en-GB" altLang="en-US" dirty="0" smtClean="0"/>
              <a:t>&lt;html&gt; &lt;head&gt; &lt;title&gt; &lt;link&gt; &lt;body&gt; &lt;h1&gt; &lt;h2&gt; &lt;p&gt; &lt;a&gt; &lt;</a:t>
            </a:r>
            <a:r>
              <a:rPr lang="en-GB" altLang="en-US" dirty="0" err="1" smtClean="0"/>
              <a:t>img</a:t>
            </a:r>
            <a:r>
              <a:rPr lang="en-GB" altLang="en-US" dirty="0" smtClean="0"/>
              <a:t>&gt; &lt;</a:t>
            </a:r>
            <a:r>
              <a:rPr lang="en-GB" altLang="en-US" dirty="0" err="1" smtClean="0"/>
              <a:t>ul</a:t>
            </a:r>
            <a:r>
              <a:rPr lang="en-GB" altLang="en-US" dirty="0" smtClean="0"/>
              <a:t>&gt; and &lt;</a:t>
            </a:r>
            <a:r>
              <a:rPr lang="en-GB" altLang="en-US" dirty="0" err="1" smtClean="0"/>
              <a:t>ol</a:t>
            </a:r>
            <a:r>
              <a:rPr lang="en-GB" altLang="en-US" dirty="0" smtClean="0"/>
              <a:t>&gt;</a:t>
            </a:r>
            <a:endParaRPr lang="en-US" altLang="en-US" dirty="0" smtClean="0"/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51A254-A400-4E4F-BB44-3DD90F50E7CE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6963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Good Luck!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867BB41-6B7C-474B-8C0F-F592AE3790B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560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Recommended Text</a:t>
            </a: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71500" y="2324100"/>
            <a:ext cx="5994400" cy="6565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Head First HTML and CSS, 2</a:t>
            </a:r>
            <a:r>
              <a:rPr lang="en-US" altLang="en-US" baseline="30000" dirty="0" smtClean="0"/>
              <a:t>nd</a:t>
            </a:r>
            <a:r>
              <a:rPr lang="en-US" altLang="en-US" dirty="0" smtClean="0"/>
              <a:t> Edition. By Freeman, Elisabeth and Eric Freeman. 2012. </a:t>
            </a:r>
            <a:r>
              <a:rPr lang="en-US" altLang="en-US" u="sng" dirty="0" smtClean="0">
                <a:hlinkClick r:id="rId2"/>
              </a:rPr>
              <a:t>Head First HTML with CSS &amp; XHTML </a:t>
            </a:r>
            <a:r>
              <a:rPr lang="en-US" altLang="en-US" dirty="0" smtClean="0"/>
              <a:t>. O'Reilly &amp; Associates. 658 p. ISBN </a:t>
            </a:r>
            <a:r>
              <a:rPr lang="en-GB" dirty="0" smtClean="0"/>
              <a:t>978-0-596-15990-0 </a:t>
            </a:r>
          </a:p>
          <a:p>
            <a:pPr eaLnBrk="1" hangingPunct="1">
              <a:defRPr/>
            </a:pPr>
            <a:r>
              <a:rPr lang="en-US" altLang="en-US" dirty="0" smtClean="0"/>
              <a:t>£17 on amazon (new)</a:t>
            </a:r>
          </a:p>
          <a:p>
            <a:pPr marL="0" indent="0" eaLnBrk="1" hangingPunct="1">
              <a:buFont typeface="Helvetica Neue" charset="0"/>
              <a:buNone/>
              <a:defRPr/>
            </a:pP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64" y="2716560"/>
            <a:ext cx="5040560" cy="57730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DC816F-1CBE-4725-9C91-C63B8109873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-25400"/>
            <a:ext cx="5324475" cy="979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177800"/>
            <a:ext cx="9361487" cy="854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298BCA-9EB6-437C-A20D-110C53C5D46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76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96850"/>
            <a:ext cx="7775575" cy="90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F4746A-6C74-4969-B6B3-B07B1AF63E5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89013"/>
            <a:ext cx="6238875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1204913"/>
            <a:ext cx="595312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7568A-57B0-408F-80E1-A0400CA309A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9699" name="Rectangle 1"/>
          <p:cNvSpPr>
            <a:spLocks noGrp="1" noChangeArrowheads="1"/>
          </p:cNvSpPr>
          <p:nvPr>
            <p:ph type="title"/>
          </p:nvPr>
        </p:nvSpPr>
        <p:spPr>
          <a:xfrm>
            <a:off x="571500" y="215900"/>
            <a:ext cx="11861800" cy="1397000"/>
          </a:xfrm>
        </p:spPr>
        <p:txBody>
          <a:bodyPr/>
          <a:lstStyle/>
          <a:p>
            <a:pPr eaLnBrk="1" hangingPunct="1"/>
            <a:r>
              <a:rPr lang="en-US" altLang="en-US" smtClean="0"/>
              <a:t>Topics in Web Development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language of the Web: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Hypertext Markup Language - HTML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dirty="0" smtClean="0"/>
              <a:t>Cascading Style Sheets - CSS</a:t>
            </a:r>
          </a:p>
          <a:p>
            <a:pPr eaLnBrk="1" hangingPunct="1">
              <a:spcBef>
                <a:spcPts val="3200"/>
              </a:spcBef>
            </a:pPr>
            <a:endParaRPr lang="en-US" altLang="en-US" dirty="0" smtClean="0"/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... by building over successive labs a simple web site from scratch.</a:t>
            </a:r>
          </a:p>
          <a:p>
            <a:pPr eaLnBrk="1" hangingPunct="1">
              <a:spcBef>
                <a:spcPts val="3200"/>
              </a:spcBef>
            </a:pPr>
            <a:r>
              <a:rPr lang="en-US" altLang="en-US" dirty="0" smtClean="0"/>
              <a:t>Focus on the structure and meaning of:</a:t>
            </a:r>
          </a:p>
          <a:p>
            <a:pPr marL="266700" lvl="1" indent="127000" eaLnBrk="1" hangingPunct="1">
              <a:spcBef>
                <a:spcPts val="3200"/>
              </a:spcBef>
            </a:pPr>
            <a:r>
              <a:rPr lang="en-US" altLang="en-US" sz="3600" dirty="0" smtClean="0"/>
              <a:t>CODE</a:t>
            </a:r>
            <a:r>
              <a:rPr lang="en-US" altLang="en-US" sz="4800" i="1" dirty="0" smtClean="0"/>
              <a:t> - html, </a:t>
            </a:r>
            <a:r>
              <a:rPr lang="en-US" altLang="en-US" sz="4800" i="1" dirty="0" err="1" smtClean="0"/>
              <a:t>css</a:t>
            </a:r>
            <a:endParaRPr lang="en-US" altLang="en-US" sz="4800" i="1" dirty="0" smtClean="0"/>
          </a:p>
        </p:txBody>
      </p:sp>
      <p:sp>
        <p:nvSpPr>
          <p:cNvPr id="29701" name="AutoShape 3"/>
          <p:cNvSpPr>
            <a:spLocks/>
          </p:cNvSpPr>
          <p:nvPr/>
        </p:nvSpPr>
        <p:spPr bwMode="auto">
          <a:xfrm>
            <a:off x="609600" y="7226300"/>
            <a:ext cx="8420100" cy="1016000"/>
          </a:xfrm>
          <a:prstGeom prst="roundRect">
            <a:avLst>
              <a:gd name="adj" fmla="val 18750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Helvetica Neue" charset="0"/>
              <a:buChar char="•"/>
              <a:defRPr sz="2600">
                <a:solidFill>
                  <a:schemeClr val="tx1"/>
                </a:solidFill>
                <a:latin typeface="Helvetica Neue" charset="0"/>
                <a:ea typeface="ヒラギノ角ゴ ProN W3" charset="0"/>
                <a:cs typeface="ヒラギノ角ゴ ProN W3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4200">
              <a:solidFill>
                <a:srgbClr val="000000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</p:sld>
</file>

<file path=ppt/theme/theme1.xml><?xml version="1.0" encoding="utf-8"?>
<a:theme xmlns:a="http://schemas.openxmlformats.org/drawingml/2006/main" name="Lab Title">
  <a:themeElements>
    <a:clrScheme name="Lab 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b Title">
      <a:majorFont>
        <a:latin typeface="Helvetica Neue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Lab 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Photo - 4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4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4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Photo - 2 Up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Final &amp; CC">
  <a:themeElements>
    <a:clrScheme name="Final &amp; C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nal &amp; CC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Final &amp; C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2 Up Portrait &amp; Landscap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 &amp; Landscape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&amp; Landsca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2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2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2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3 Up Portrai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 Portrait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Portra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Bi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Big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Bi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Photo - 3 U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3 Up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ヒラギノ角ゴ ProN W3" charset="0"/>
            <a:cs typeface="ヒラギノ角ゴ ProN W3" charset="0"/>
            <a:sym typeface="Helvetica Neue Light" charset="0"/>
          </a:defRPr>
        </a:defPPr>
      </a:lstStyle>
    </a:lnDef>
  </a:objectDefaults>
  <a:extraClrSchemeLst>
    <a:extraClrScheme>
      <a:clrScheme name="Photo - 3 U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Pages>0</Pages>
  <Words>1362</Words>
  <Characters>0</Characters>
  <Application>Microsoft Macintosh PowerPoint</Application>
  <PresentationFormat>Custom</PresentationFormat>
  <Lines>0</Lines>
  <Paragraphs>291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44</vt:i4>
      </vt:variant>
    </vt:vector>
  </HeadingPairs>
  <TitlesOfParts>
    <vt:vector size="64" baseType="lpstr">
      <vt:lpstr>Lab Title</vt:lpstr>
      <vt:lpstr>Title &amp; Bullets</vt:lpstr>
      <vt:lpstr>Final &amp; CC</vt:lpstr>
      <vt:lpstr>Photo - 2 Up Portrait &amp; Landscape</vt:lpstr>
      <vt:lpstr>Photo - 2 Up Portrait</vt:lpstr>
      <vt:lpstr>Photo - 3 Up Portrait</vt:lpstr>
      <vt:lpstr>Photo - Big</vt:lpstr>
      <vt:lpstr>Title, Bullets &amp; Photo</vt:lpstr>
      <vt:lpstr>Photo - 3 Up</vt:lpstr>
      <vt:lpstr>Photo - 4 Up</vt:lpstr>
      <vt:lpstr>Title &amp; Bullets - Left</vt:lpstr>
      <vt:lpstr>Title &amp; Bullets - Right</vt:lpstr>
      <vt:lpstr>Bullets</vt:lpstr>
      <vt:lpstr>Title - Top</vt:lpstr>
      <vt:lpstr>Blank</vt:lpstr>
      <vt:lpstr>Photo - Vertical</vt:lpstr>
      <vt:lpstr>Title &amp; Subtitle</vt:lpstr>
      <vt:lpstr>Title - Center</vt:lpstr>
      <vt:lpstr>Photo - 2 Up Landscape</vt:lpstr>
      <vt:lpstr>Photo - Horizontal</vt:lpstr>
      <vt:lpstr>Web Development</vt:lpstr>
      <vt:lpstr>Agenda</vt:lpstr>
      <vt:lpstr>Agenda</vt:lpstr>
      <vt:lpstr>Web Development</vt:lpstr>
      <vt:lpstr>Recommended Text</vt:lpstr>
      <vt:lpstr>PowerPoint Presentation</vt:lpstr>
      <vt:lpstr>PowerPoint Presentation</vt:lpstr>
      <vt:lpstr>PowerPoint Presentation</vt:lpstr>
      <vt:lpstr>Topics in Web Development</vt:lpstr>
      <vt:lpstr>Lab 01</vt:lpstr>
      <vt:lpstr>PowerPoint Presentation</vt:lpstr>
      <vt:lpstr>PowerPoint Presentation</vt:lpstr>
      <vt:lpstr>Agenda</vt:lpstr>
      <vt:lpstr>The Internet </vt:lpstr>
      <vt:lpstr>The Internet </vt:lpstr>
      <vt:lpstr>Underlying nature of the Internet -  Protocols &amp; Standards</vt:lpstr>
      <vt:lpstr>Agenda</vt:lpstr>
      <vt:lpstr>World Wide Web</vt:lpstr>
      <vt:lpstr>Evolution of the Web - 1990-2012</vt:lpstr>
      <vt:lpstr>Evolution of the Web - 1990-2000</vt:lpstr>
      <vt:lpstr>2001-2005</vt:lpstr>
      <vt:lpstr>2006-2012</vt:lpstr>
      <vt:lpstr>PowerPoint Presentation</vt:lpstr>
      <vt:lpstr>Devices</vt:lpstr>
      <vt:lpstr>The Web</vt:lpstr>
      <vt:lpstr>Clients and Servers</vt:lpstr>
      <vt:lpstr>Role of Server</vt:lpstr>
      <vt:lpstr>Role of Client</vt:lpstr>
      <vt:lpstr>Hyper Text Markup Language</vt:lpstr>
      <vt:lpstr>HTML</vt:lpstr>
      <vt:lpstr>HTML Tags (more correctly called Elements)</vt:lpstr>
      <vt:lpstr>The Page</vt:lpstr>
      <vt:lpstr>PowerPoint Presentation</vt:lpstr>
      <vt:lpstr>HTML Complete List.</vt:lpstr>
      <vt:lpstr>Complete List by Purpose (1)</vt:lpstr>
      <vt:lpstr>Complete List by Purpose (2)</vt:lpstr>
      <vt:lpstr>Moodle</vt:lpstr>
      <vt:lpstr>Labs Philosophy</vt:lpstr>
      <vt:lpstr>PowerPoint Presentation</vt:lpstr>
      <vt:lpstr>PowerPoint Presentation</vt:lpstr>
      <vt:lpstr>PowerPoint Presentation</vt:lpstr>
      <vt:lpstr>Objectives for Lab 01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Brenda Mullally</dc:creator>
  <cp:lastModifiedBy>edel</cp:lastModifiedBy>
  <cp:revision>28</cp:revision>
  <dcterms:modified xsi:type="dcterms:W3CDTF">2015-09-14T07:37:54Z</dcterms:modified>
</cp:coreProperties>
</file>